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72" r:id="rId3"/>
    <p:sldId id="271" r:id="rId4"/>
    <p:sldId id="269" r:id="rId5"/>
    <p:sldId id="283" r:id="rId6"/>
    <p:sldId id="257" r:id="rId7"/>
    <p:sldId id="292" r:id="rId8"/>
    <p:sldId id="263" r:id="rId9"/>
    <p:sldId id="294" r:id="rId10"/>
    <p:sldId id="289" r:id="rId11"/>
    <p:sldId id="284" r:id="rId12"/>
    <p:sldId id="279" r:id="rId13"/>
    <p:sldId id="281" r:id="rId14"/>
    <p:sldId id="282" r:id="rId15"/>
    <p:sldId id="268" r:id="rId16"/>
    <p:sldId id="275" r:id="rId17"/>
    <p:sldId id="276" r:id="rId18"/>
    <p:sldId id="259" r:id="rId19"/>
    <p:sldId id="261" r:id="rId20"/>
    <p:sldId id="262" r:id="rId21"/>
    <p:sldId id="267" r:id="rId22"/>
    <p:sldId id="265" r:id="rId23"/>
    <p:sldId id="266" r:id="rId24"/>
    <p:sldId id="286" r:id="rId25"/>
    <p:sldId id="291" r:id="rId26"/>
    <p:sldId id="295" r:id="rId27"/>
    <p:sldId id="287" r:id="rId28"/>
    <p:sldId id="273" r:id="rId29"/>
    <p:sldId id="277" r:id="rId30"/>
    <p:sldId id="28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4" autoAdjust="0"/>
    <p:restoredTop sz="73878" autoAdjust="0"/>
  </p:normalViewPr>
  <p:slideViewPr>
    <p:cSldViewPr snapToGrid="0">
      <p:cViewPr>
        <p:scale>
          <a:sx n="71" d="100"/>
          <a:sy n="71" d="100"/>
        </p:scale>
        <p:origin x="1032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ED14E-8B63-4681-BC51-4B33B7F50764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C51C1-9819-4643-A9BE-FEBECE5AA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75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90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(review difference between </a:t>
            </a:r>
            <a:r>
              <a:rPr lang="en-US" dirty="0" err="1" smtClean="0"/>
              <a:t>nrm</a:t>
            </a:r>
            <a:r>
              <a:rPr lang="en-US" dirty="0" smtClean="0"/>
              <a:t> and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05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KAZ</a:t>
            </a:r>
            <a:r>
              <a:rPr lang="en-US" baseline="0" dirty="0" smtClean="0"/>
              <a:t> the average IFD distance is 50% of bivalent</a:t>
            </a:r>
          </a:p>
          <a:p>
            <a:r>
              <a:rPr lang="en-US" baseline="0" dirty="0" smtClean="0"/>
              <a:t>PWD the average IFD is ~60%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How much of an effect does subsampling have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What are the </a:t>
            </a:r>
            <a:r>
              <a:rPr lang="en-US" dirty="0" err="1" smtClean="0"/>
              <a:t>pvalues</a:t>
            </a:r>
            <a:r>
              <a:rPr lang="en-US" dirty="0" smtClean="0"/>
              <a:t> for these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88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ranges of normalized</a:t>
            </a:r>
            <a:r>
              <a:rPr lang="en-US" baseline="0" dirty="0" smtClean="0"/>
              <a:t> IFDs is smaller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Weak slope for IFD.PER and SC length in PWD indicates weaker SC ~ IFD.PER relationship. No matter what the length of </a:t>
            </a:r>
            <a:r>
              <a:rPr lang="en-US" baseline="0" dirty="0" err="1" smtClean="0"/>
              <a:t>Biv</a:t>
            </a:r>
            <a:r>
              <a:rPr lang="en-US" baseline="0" dirty="0" smtClean="0"/>
              <a:t> in PWD, IFD will be </a:t>
            </a:r>
            <a:r>
              <a:rPr lang="en-US" baseline="0" dirty="0" err="1" smtClean="0"/>
              <a:t>arounf</a:t>
            </a:r>
            <a:r>
              <a:rPr lang="en-US" baseline="0" dirty="0" smtClean="0"/>
              <a:t> the mean</a:t>
            </a:r>
            <a:endParaRPr lang="en-US" dirty="0" smtClean="0"/>
          </a:p>
          <a:p>
            <a:r>
              <a:rPr lang="en-US" dirty="0" smtClean="0"/>
              <a:t>Stronger slope</a:t>
            </a:r>
            <a:r>
              <a:rPr lang="en-US" baseline="0" dirty="0" smtClean="0"/>
              <a:t> for KAZ indicates that shorter </a:t>
            </a:r>
            <a:r>
              <a:rPr lang="en-US" baseline="0" dirty="0" err="1" smtClean="0"/>
              <a:t>bivs</a:t>
            </a:r>
            <a:r>
              <a:rPr lang="en-US" baseline="0" dirty="0" smtClean="0"/>
              <a:t> have shorter </a:t>
            </a:r>
            <a:r>
              <a:rPr lang="en-US" baseline="0" dirty="0" err="1" smtClean="0"/>
              <a:t>nrm</a:t>
            </a:r>
            <a:r>
              <a:rPr lang="en-US" baseline="0" dirty="0" smtClean="0"/>
              <a:t> IFDs, and longer bivalents have longer </a:t>
            </a:r>
            <a:r>
              <a:rPr lang="en-US" baseline="0" dirty="0" err="1" smtClean="0"/>
              <a:t>nrmIFDs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range for the PER/</a:t>
            </a:r>
            <a:r>
              <a:rPr lang="en-US" dirty="0" err="1" smtClean="0"/>
              <a:t>nrm</a:t>
            </a:r>
            <a:r>
              <a:rPr lang="en-US" baseline="0" dirty="0" smtClean="0"/>
              <a:t> is larger in KAZ, </a:t>
            </a:r>
          </a:p>
          <a:p>
            <a:r>
              <a:rPr lang="en-US" baseline="0" dirty="0" smtClean="0"/>
              <a:t>Larger variance for KAZ for IFDs (Stronger interference in KAZ)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nrmIFD</a:t>
            </a:r>
            <a:r>
              <a:rPr lang="en-US" baseline="0" dirty="0" smtClean="0"/>
              <a:t> is more consistent in PWD, and more dynamic (across bivalents) in KAZ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&lt;try dividing</a:t>
            </a:r>
            <a:r>
              <a:rPr lang="en-US" baseline="0" dirty="0" smtClean="0"/>
              <a:t> up by </a:t>
            </a:r>
            <a:r>
              <a:rPr lang="en-US" baseline="0" dirty="0" err="1" smtClean="0"/>
              <a:t>chrm</a:t>
            </a:r>
            <a:r>
              <a:rPr lang="en-US" baseline="0" dirty="0" smtClean="0"/>
              <a:t> size bins&gt;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79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Subsampled</a:t>
            </a:r>
            <a:r>
              <a:rPr lang="en-US" baseline="0" dirty="0" smtClean="0"/>
              <a:t> the KAZ data to a similar sample size</a:t>
            </a:r>
          </a:p>
          <a:p>
            <a:endParaRPr lang="en-US" baseline="0" dirty="0" smtClean="0"/>
          </a:p>
          <a:p>
            <a:r>
              <a:rPr lang="en-US" baseline="0" dirty="0" smtClean="0"/>
              <a:t>(PWD has longer SC)</a:t>
            </a:r>
          </a:p>
          <a:p>
            <a:r>
              <a:rPr lang="en-US" baseline="0" dirty="0" smtClean="0"/>
              <a:t>(PWD have more 2COs)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28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47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41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7feb18_11jan18_KAZ_m4_sp1_26_rev_10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76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26jan18_11jan18_KAZ_m3_sp1_15_rev_5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74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to make sure I have </a:t>
            </a:r>
            <a:r>
              <a:rPr lang="en-US" dirty="0" err="1" smtClean="0"/>
              <a:t>BivData</a:t>
            </a:r>
            <a:r>
              <a:rPr lang="en-US" baseline="0" dirty="0" smtClean="0"/>
              <a:t> from these mice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0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30</a:t>
            </a:r>
            <a:r>
              <a:rPr lang="en-US" baseline="0" dirty="0" smtClean="0"/>
              <a:t> vs </a:t>
            </a:r>
            <a:r>
              <a:rPr lang="en-US" baseline="0" dirty="0" smtClean="0"/>
              <a:t>23</a:t>
            </a:r>
          </a:p>
          <a:p>
            <a:endParaRPr lang="en-US" baseline="0" dirty="0" smtClean="0"/>
          </a:p>
          <a:p>
            <a:r>
              <a:rPr lang="en-US" dirty="0" smtClean="0"/>
              <a:t>Aim 3 examine</a:t>
            </a:r>
            <a:r>
              <a:rPr lang="en-US" baseline="0" dirty="0" smtClean="0"/>
              <a:t> patterns for CO number and position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Background</a:t>
            </a:r>
          </a:p>
          <a:p>
            <a:endParaRPr lang="en-US" dirty="0" smtClean="0"/>
          </a:p>
          <a:p>
            <a:r>
              <a:rPr lang="en-US" dirty="0" smtClean="0"/>
              <a:t>-meiotic features</a:t>
            </a:r>
            <a:r>
              <a:rPr lang="en-US" baseline="0" dirty="0" smtClean="0"/>
              <a:t>  (how does this connect to </a:t>
            </a:r>
            <a:r>
              <a:rPr lang="en-US" baseline="0" dirty="0" err="1" smtClean="0"/>
              <a:t>hetC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PWD and KAZ male patterns (connect back to </a:t>
            </a:r>
            <a:r>
              <a:rPr lang="en-US" baseline="0" dirty="0" err="1" smtClean="0"/>
              <a:t>HetC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Canonical male and female </a:t>
            </a:r>
            <a:r>
              <a:rPr lang="en-US" baseline="0" dirty="0" err="1" smtClean="0"/>
              <a:t>landscapesA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Predictions, for ‘landscape’ differences given the MLH1 differences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3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61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result needs to be confirmed with more PWD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48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how cells don’t look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10 COs on 4 </a:t>
            </a:r>
            <a:r>
              <a:rPr lang="en-US" dirty="0" err="1" smtClean="0"/>
              <a:t>chrms</a:t>
            </a:r>
            <a:r>
              <a:rPr lang="en-US" dirty="0" smtClean="0"/>
              <a:t>, localized on 2 </a:t>
            </a:r>
            <a:r>
              <a:rPr lang="en-US" dirty="0" err="1" smtClean="0"/>
              <a:t>chrms</a:t>
            </a:r>
            <a:r>
              <a:rPr lang="en-US" dirty="0" smtClean="0"/>
              <a:t>, </a:t>
            </a:r>
          </a:p>
          <a:p>
            <a:pPr marL="0" indent="0">
              <a:buNone/>
            </a:pPr>
            <a:r>
              <a:rPr lang="en-US" dirty="0" smtClean="0"/>
              <a:t>localized on 1 </a:t>
            </a:r>
            <a:r>
              <a:rPr lang="en-US" dirty="0" err="1" smtClean="0"/>
              <a:t>chrm</a:t>
            </a:r>
            <a:r>
              <a:rPr lang="en-US" dirty="0" smtClean="0"/>
              <a:t>, no spacing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Second point – even spacing across all </a:t>
            </a:r>
            <a:r>
              <a:rPr lang="en-US" dirty="0" err="1" smtClean="0"/>
              <a:t>chrms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 spacing regulated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2) Instead what is seen are</a:t>
            </a:r>
          </a:p>
          <a:p>
            <a:r>
              <a:rPr lang="en-US" dirty="0" smtClean="0"/>
              <a:t>1. even spacing</a:t>
            </a:r>
          </a:p>
          <a:p>
            <a:r>
              <a:rPr lang="en-US" dirty="0" smtClean="0"/>
              <a:t>2. &gt;1 per </a:t>
            </a:r>
            <a:r>
              <a:rPr lang="en-US" dirty="0" err="1" smtClean="0"/>
              <a:t>chrm</a:t>
            </a:r>
            <a:endParaRPr lang="en-US" dirty="0" smtClean="0"/>
          </a:p>
          <a:p>
            <a:r>
              <a:rPr lang="en-US" dirty="0" smtClean="0"/>
              <a:t>3. more </a:t>
            </a:r>
            <a:r>
              <a:rPr lang="en-US" dirty="0" err="1" smtClean="0"/>
              <a:t>percursors</a:t>
            </a:r>
            <a:r>
              <a:rPr lang="en-US" dirty="0" smtClean="0"/>
              <a:t>, DSBs than final CO. non linear relationship between COs and precursors</a:t>
            </a:r>
          </a:p>
          <a:p>
            <a:endParaRPr lang="en-US" dirty="0" smtClean="0"/>
          </a:p>
          <a:p>
            <a:r>
              <a:rPr lang="en-US" dirty="0" smtClean="0"/>
              <a:t>3) Three phenomena</a:t>
            </a:r>
          </a:p>
          <a:p>
            <a:pPr marL="228600" indent="-228600">
              <a:buAutoNum type="arabicPeriod"/>
            </a:pPr>
            <a:r>
              <a:rPr lang="en-US" dirty="0" smtClean="0"/>
              <a:t>2. 3.</a:t>
            </a:r>
          </a:p>
          <a:p>
            <a:pPr marL="228600" indent="-228600"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Positive interference and obligatory CO thought to place a large</a:t>
            </a:r>
            <a:r>
              <a:rPr lang="en-US" baseline="0" dirty="0" smtClean="0"/>
              <a:t> role in the </a:t>
            </a:r>
            <a:r>
              <a:rPr lang="en-US" baseline="0" dirty="0" err="1" smtClean="0"/>
              <a:t>averge</a:t>
            </a:r>
            <a:r>
              <a:rPr lang="en-US" baseline="0" dirty="0" smtClean="0"/>
              <a:t> genome wide rate of recombination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CO homeostasis &lt;reflects that the decision between CO and NCO acts to maintain a optimal number of COs per a cell&gt;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D602-E6BC-4F0B-BD31-7152FCD8A3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77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(when use more comparable</a:t>
            </a:r>
            <a:r>
              <a:rPr lang="en-US" baseline="0" dirty="0" smtClean="0"/>
              <a:t> measures – short and long bins of bivalents</a:t>
            </a:r>
          </a:p>
          <a:p>
            <a:r>
              <a:rPr lang="en-US" baseline="0" dirty="0" smtClean="0"/>
              <a:t>The difference is less significant)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97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plot is too busy --- not sure what the point is</a:t>
            </a:r>
          </a:p>
          <a:p>
            <a:endParaRPr lang="en-US" dirty="0" smtClean="0"/>
          </a:p>
          <a:p>
            <a:r>
              <a:rPr lang="en-US" dirty="0" smtClean="0"/>
              <a:t>Within cells</a:t>
            </a:r>
            <a:r>
              <a:rPr lang="en-US" baseline="0" dirty="0" smtClean="0"/>
              <a:t> most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28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07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should</a:t>
            </a:r>
            <a:r>
              <a:rPr lang="en-US" baseline="0" dirty="0" smtClean="0"/>
              <a:t> just compare the 2 mice with most observations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KAZ, average IFD distance is 50% or less of total bivalent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9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– state </a:t>
            </a:r>
            <a:r>
              <a:rPr lang="en-US" dirty="0" err="1" smtClean="0"/>
              <a:t>emphazie</a:t>
            </a:r>
            <a:r>
              <a:rPr lang="en-US" baseline="0" dirty="0" smtClean="0"/>
              <a:t> that looking at disparate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 strains will be exciting / useful</a:t>
            </a:r>
          </a:p>
          <a:p>
            <a:r>
              <a:rPr lang="en-US" baseline="0" dirty="0" smtClean="0"/>
              <a:t>(connection to evolution of Rec / </a:t>
            </a:r>
            <a:r>
              <a:rPr lang="en-US" baseline="0" dirty="0" err="1" smtClean="0"/>
              <a:t>HetZ</a:t>
            </a:r>
            <a:r>
              <a:rPr lang="en-US" baseline="0" dirty="0" smtClean="0"/>
              <a:t>)  (broaden samples of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Most studied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 strains are from very close to hybrid zone</a:t>
            </a:r>
          </a:p>
          <a:p>
            <a:r>
              <a:rPr lang="en-US" baseline="0" dirty="0" smtClean="0"/>
              <a:t>(my initial results indicate CZECHII does not have as high a RR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got – eastern Eurasian musculus, (KAZ is actively breeding now)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there is a strain from Denmark –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 nuclear background and Domesticus mitochondria (apparently happened naturally)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SKIVE is a natural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conplastic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strain combining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domesticus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mitochondrial genome and a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musculus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nuclear genome. Wild-derived mice are genetically distinct from common laboratory mice for a number of complex phenotypic characteristics and are valuable tools for genetic mapping, evolution and systematics research.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58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</a:t>
            </a:r>
          </a:p>
          <a:p>
            <a:r>
              <a:rPr lang="en-US" dirty="0" smtClean="0"/>
              <a:t>Review male landscape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 applies</a:t>
            </a:r>
            <a:r>
              <a:rPr lang="en-US" baseline="0" dirty="0" smtClean="0"/>
              <a:t> across all </a:t>
            </a:r>
            <a:r>
              <a:rPr lang="en-US" baseline="0" dirty="0" err="1" smtClean="0"/>
              <a:t>chromsomes</a:t>
            </a:r>
            <a:r>
              <a:rPr lang="en-US" baseline="0" dirty="0" smtClean="0"/>
              <a:t> in genome,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8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the initial predictions</a:t>
            </a:r>
            <a:r>
              <a:rPr lang="en-US" baseline="0" dirty="0" smtClean="0"/>
              <a:t> across traits</a:t>
            </a:r>
          </a:p>
          <a:p>
            <a:endParaRPr lang="en-US" dirty="0" smtClean="0"/>
          </a:p>
          <a:p>
            <a:r>
              <a:rPr lang="en-US" dirty="0" smtClean="0"/>
              <a:t>Careful not to make too busy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effectLst/>
              </a:rPr>
              <a:t>Assumptions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-no chromosome specific effects</a:t>
            </a:r>
          </a:p>
          <a:p>
            <a:r>
              <a:rPr lang="en-US" dirty="0" smtClean="0">
                <a:effectLst/>
              </a:rPr>
              <a:t>-MLH1 is main pathway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99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</a:t>
            </a:r>
          </a:p>
          <a:p>
            <a:endParaRPr lang="en-US" dirty="0" smtClean="0"/>
          </a:p>
          <a:p>
            <a:r>
              <a:rPr lang="en-US" dirty="0" smtClean="0"/>
              <a:t>In the automated data,</a:t>
            </a:r>
            <a:r>
              <a:rPr lang="en-US" baseline="0" dirty="0" smtClean="0"/>
              <a:t> most cells are missing some bivalent measures.  Expected bivalents measures is 19 (all autosomes)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Without 19 </a:t>
            </a:r>
            <a:r>
              <a:rPr lang="en-US" baseline="0" dirty="0" err="1" smtClean="0"/>
              <a:t>biv</a:t>
            </a:r>
            <a:r>
              <a:rPr lang="en-US" baseline="0" dirty="0" smtClean="0"/>
              <a:t> measures per cell, can’t use the rank to separate bivalents</a:t>
            </a:r>
          </a:p>
          <a:p>
            <a:endParaRPr lang="en-US" dirty="0" smtClean="0"/>
          </a:p>
          <a:p>
            <a:r>
              <a:rPr lang="en-US" dirty="0" smtClean="0"/>
              <a:t>So,</a:t>
            </a:r>
            <a:r>
              <a:rPr lang="en-US" baseline="0" dirty="0" smtClean="0"/>
              <a:t> making more manual measures of bivalents which were skipped by the automated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(go into process of manual measures?)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20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82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(add mean bars, to show that the average </a:t>
            </a:r>
          </a:p>
          <a:p>
            <a:endParaRPr lang="en-US" dirty="0" smtClean="0"/>
          </a:p>
          <a:p>
            <a:r>
              <a:rPr lang="en-US" dirty="0" smtClean="0"/>
              <a:t>ADD values)</a:t>
            </a:r>
          </a:p>
          <a:p>
            <a:endParaRPr lang="en-US" dirty="0" smtClean="0"/>
          </a:p>
          <a:p>
            <a:r>
              <a:rPr lang="en-US" dirty="0" smtClean="0"/>
              <a:t>Make a list of young PWD to run through </a:t>
            </a:r>
            <a:r>
              <a:rPr lang="en-US" dirty="0" err="1" smtClean="0"/>
              <a:t>Cyverse</a:t>
            </a:r>
            <a:r>
              <a:rPr lang="en-US" dirty="0" smtClean="0"/>
              <a:t> again</a:t>
            </a:r>
          </a:p>
          <a:p>
            <a:endParaRPr lang="en-US" dirty="0" smtClean="0"/>
          </a:p>
          <a:p>
            <a:r>
              <a:rPr lang="en-US" dirty="0" err="1" smtClean="0"/>
              <a:t>t.Test</a:t>
            </a:r>
            <a:r>
              <a:rPr lang="en-US" dirty="0" smtClean="0"/>
              <a:t> of all observations</a:t>
            </a:r>
          </a:p>
          <a:p>
            <a:r>
              <a:rPr lang="en-US" dirty="0" smtClean="0"/>
              <a:t> p-value = 2.285e-12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4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PWD 2COs longer than KAZ 2COS?</a:t>
            </a:r>
          </a:p>
          <a:p>
            <a:endParaRPr lang="en-US" dirty="0" smtClean="0"/>
          </a:p>
          <a:p>
            <a:r>
              <a:rPr lang="en-US" dirty="0" smtClean="0"/>
              <a:t>Most</a:t>
            </a:r>
            <a:r>
              <a:rPr lang="en-US" baseline="0" dirty="0" smtClean="0"/>
              <a:t> all 2COs are longer than 1COs</a:t>
            </a:r>
          </a:p>
          <a:p>
            <a:r>
              <a:rPr lang="en-US" baseline="0" dirty="0" smtClean="0"/>
              <a:t>There is some overlap</a:t>
            </a:r>
          </a:p>
          <a:p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Kaz</a:t>
            </a:r>
            <a:r>
              <a:rPr lang="en-US" baseline="0" dirty="0" smtClean="0"/>
              <a:t> means </a:t>
            </a:r>
            <a:r>
              <a:rPr lang="en-US" dirty="0" smtClean="0"/>
              <a:t>78.86            80.99            80.2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PWD means  88.3         95.75        86.19        84.96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01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22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4/28/17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D2F1-C6ED-4813-8A14-6424BEFAA435}" type="slidenum">
              <a:rPr lang="en-US" smtClean="0"/>
              <a:pPr/>
              <a:t>‹#›</a:t>
            </a:fld>
            <a:r>
              <a:rPr lang="en-US" dirty="0" smtClean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24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8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83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1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5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1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6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21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A5DD-3641-462E-85CF-29CC86F3149C}" type="datetimeFigureOut">
              <a:rPr lang="en-US" smtClean="0"/>
              <a:t>7/16/2019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natureecoevocommunity.nature.com/users/112451-jiri-forejt/posts/33713-chromosomal-reproductive-isolation-revisite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Payseur Lab Meeting</a:t>
            </a:r>
            <a:br>
              <a:rPr lang="en-US" dirty="0" smtClean="0"/>
            </a:br>
            <a:r>
              <a:rPr lang="en-US" dirty="0" smtClean="0"/>
              <a:t>7/17/19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April Peterson</a:t>
            </a:r>
          </a:p>
          <a:p>
            <a:r>
              <a:rPr lang="en-US" dirty="0" smtClean="0"/>
              <a:t>Research updates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053254" y="6177219"/>
            <a:ext cx="1468248" cy="544507"/>
            <a:chOff x="830954" y="5179040"/>
            <a:chExt cx="1468248" cy="544507"/>
          </a:xfrm>
        </p:grpSpPr>
        <p:grpSp>
          <p:nvGrpSpPr>
            <p:cNvPr id="5" name="Group 4"/>
            <p:cNvGrpSpPr/>
            <p:nvPr/>
          </p:nvGrpSpPr>
          <p:grpSpPr>
            <a:xfrm>
              <a:off x="830954" y="5179040"/>
              <a:ext cx="746011" cy="529964"/>
              <a:chOff x="9997165" y="1430028"/>
              <a:chExt cx="746011" cy="529964"/>
            </a:xfrm>
            <a:solidFill>
              <a:schemeClr val="accent2">
                <a:lumMod val="75000"/>
              </a:schemeClr>
            </a:solidFill>
          </p:grpSpPr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27" name="Teardrop 26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Chord 27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 28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ardrop 29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24" name="Straight Connector 23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Group 5"/>
            <p:cNvGrpSpPr/>
            <p:nvPr/>
          </p:nvGrpSpPr>
          <p:grpSpPr>
            <a:xfrm>
              <a:off x="1553191" y="5193583"/>
              <a:ext cx="746011" cy="529964"/>
              <a:chOff x="9997165" y="1430028"/>
              <a:chExt cx="746011" cy="529964"/>
            </a:xfrm>
            <a:solidFill>
              <a:schemeClr val="accent2">
                <a:lumMod val="75000"/>
              </a:schemeClr>
            </a:solidFill>
          </p:grpSpPr>
          <p:cxnSp>
            <p:nvCxnSpPr>
              <p:cNvPr id="7" name="Straight Connector 6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15" name="Teardrop 14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Chord 15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ardrop 17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1" name="Group 30"/>
          <p:cNvGrpSpPr/>
          <p:nvPr/>
        </p:nvGrpSpPr>
        <p:grpSpPr>
          <a:xfrm>
            <a:off x="9896200" y="5529399"/>
            <a:ext cx="2096255" cy="1240183"/>
            <a:chOff x="4149506" y="5465097"/>
            <a:chExt cx="2096255" cy="1240183"/>
          </a:xfrm>
        </p:grpSpPr>
        <p:grpSp>
          <p:nvGrpSpPr>
            <p:cNvPr id="32" name="Group 31"/>
            <p:cNvGrpSpPr/>
            <p:nvPr/>
          </p:nvGrpSpPr>
          <p:grpSpPr>
            <a:xfrm>
              <a:off x="4149506" y="5465097"/>
              <a:ext cx="746011" cy="529964"/>
              <a:chOff x="9997165" y="1430028"/>
              <a:chExt cx="746011" cy="529964"/>
            </a:xfrm>
            <a:solidFill>
              <a:srgbClr val="FFFF00"/>
            </a:solidFill>
          </p:grpSpPr>
          <p:cxnSp>
            <p:nvCxnSpPr>
              <p:cNvPr id="59" name="Straight Connector 58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67" name="Teardrop 66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Chord 67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 68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Teardrop 69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" name="Group 32"/>
            <p:cNvGrpSpPr/>
            <p:nvPr/>
          </p:nvGrpSpPr>
          <p:grpSpPr>
            <a:xfrm>
              <a:off x="4895517" y="6175316"/>
              <a:ext cx="746011" cy="529964"/>
              <a:chOff x="9997165" y="1430028"/>
              <a:chExt cx="746011" cy="529964"/>
            </a:xfrm>
            <a:solidFill>
              <a:srgbClr val="FFFF00"/>
            </a:solidFill>
          </p:grpSpPr>
          <p:cxnSp>
            <p:nvCxnSpPr>
              <p:cNvPr id="47" name="Straight Connector 46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49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55" name="Teardrop 54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Chord 55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 56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ardrop 57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" name="Group 33"/>
            <p:cNvGrpSpPr/>
            <p:nvPr/>
          </p:nvGrpSpPr>
          <p:grpSpPr>
            <a:xfrm>
              <a:off x="5499750" y="5557095"/>
              <a:ext cx="746011" cy="529964"/>
              <a:chOff x="9997165" y="1430028"/>
              <a:chExt cx="746011" cy="529964"/>
            </a:xfrm>
            <a:solidFill>
              <a:srgbClr val="FFFF00"/>
            </a:solidFill>
          </p:grpSpPr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43" name="Teardrop 42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Chord 43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86533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PWD have more 2COs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4135937"/>
              </p:ext>
            </p:extLst>
          </p:nvPr>
        </p:nvGraphicFramePr>
        <p:xfrm>
          <a:off x="1174377" y="3093133"/>
          <a:ext cx="3061447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305"/>
                <a:gridCol w="919119"/>
                <a:gridCol w="126402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All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9800104"/>
              </p:ext>
            </p:extLst>
          </p:nvPr>
        </p:nvGraphicFramePr>
        <p:xfrm>
          <a:off x="6096000" y="3093133"/>
          <a:ext cx="314212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282"/>
                <a:gridCol w="981636"/>
                <a:gridCol w="108921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Whole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63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Interference, Interfocal Distances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957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Raw Interfocal Distance (IFD) can be similar and normalized is different. (</a:t>
            </a:r>
            <a:r>
              <a:rPr lang="en-US" dirty="0" err="1" smtClean="0"/>
              <a:t>rbar</a:t>
            </a:r>
            <a:r>
              <a:rPr lang="en-US" dirty="0" smtClean="0"/>
              <a:t> values would be different, telomere/centromere bias might be different)</a:t>
            </a:r>
          </a:p>
          <a:p>
            <a:pPr marL="0" indent="0">
              <a:buNone/>
            </a:pPr>
            <a:r>
              <a:rPr lang="en-US" dirty="0" smtClean="0"/>
              <a:t>noting the normalized IFD accounts for differences between different sized chromosomes.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1261040" y="4336885"/>
            <a:ext cx="570096" cy="1429482"/>
            <a:chOff x="1261040" y="4336885"/>
            <a:chExt cx="570096" cy="1429482"/>
          </a:xfrm>
        </p:grpSpPr>
        <p:sp>
          <p:nvSpPr>
            <p:cNvPr id="24" name="Freeform 23"/>
            <p:cNvSpPr/>
            <p:nvPr/>
          </p:nvSpPr>
          <p:spPr>
            <a:xfrm rot="10955890">
              <a:off x="1358145" y="4336885"/>
              <a:ext cx="472991" cy="1429482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/>
            <p:cNvSpPr/>
            <p:nvPr/>
          </p:nvSpPr>
          <p:spPr>
            <a:xfrm rot="10955890">
              <a:off x="1615971" y="543597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/>
            <p:cNvSpPr/>
            <p:nvPr/>
          </p:nvSpPr>
          <p:spPr>
            <a:xfrm rot="10955890">
              <a:off x="1261040" y="482383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65692" y="5173082"/>
            <a:ext cx="543702" cy="648214"/>
            <a:chOff x="565692" y="5173082"/>
            <a:chExt cx="543702" cy="648214"/>
          </a:xfrm>
        </p:grpSpPr>
        <p:sp>
          <p:nvSpPr>
            <p:cNvPr id="23" name="Freeform 22"/>
            <p:cNvSpPr/>
            <p:nvPr/>
          </p:nvSpPr>
          <p:spPr>
            <a:xfrm rot="10955890">
              <a:off x="636403" y="5173082"/>
              <a:ext cx="472991" cy="631000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 rot="10955890">
              <a:off x="891518" y="5583503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 rot="10955890">
              <a:off x="565692" y="518755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729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1943"/>
          <a:stretch/>
        </p:blipFill>
        <p:spPr>
          <a:xfrm>
            <a:off x="2682931" y="1370422"/>
            <a:ext cx="1697853" cy="53643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71521"/>
          <a:stretch/>
        </p:blipFill>
        <p:spPr>
          <a:xfrm>
            <a:off x="8945648" y="1370422"/>
            <a:ext cx="1744717" cy="5430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9898"/>
          <a:stretch/>
        </p:blipFill>
        <p:spPr>
          <a:xfrm>
            <a:off x="483406" y="1247227"/>
            <a:ext cx="1905236" cy="5610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68604"/>
          <a:stretch/>
        </p:blipFill>
        <p:spPr>
          <a:xfrm>
            <a:off x="6808846" y="1337224"/>
            <a:ext cx="1923394" cy="5430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9539" y="1370422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KAZ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46268" y="1462755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KAZ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45648" y="1462755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PWD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88108" y="1370422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PWD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78220" y="229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PWD have longer IFD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88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1330" y="1548259"/>
            <a:ext cx="6019800" cy="4950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879" y="1419476"/>
            <a:ext cx="6176406" cy="50791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9539" y="1370422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KAZ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88108" y="1370422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PWD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85810" y="1370422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KAZ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04379" y="1370422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PWD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8220" y="229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SC Length by IFD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72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(not enough data?)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543" y="1485105"/>
            <a:ext cx="6790476" cy="5552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933" y="1485104"/>
            <a:ext cx="6790476" cy="5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844609"/>
              </p:ext>
            </p:extLst>
          </p:nvPr>
        </p:nvGraphicFramePr>
        <p:xfrm>
          <a:off x="1453562" y="818508"/>
          <a:ext cx="9284876" cy="4891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908"/>
                <a:gridCol w="2227974"/>
                <a:gridCol w="1582998"/>
                <a:gridCol w="1582998"/>
                <a:gridCol w="1582998"/>
              </a:tblGrid>
              <a:tr h="111929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Prediction</a:t>
                      </a:r>
                    </a:p>
                    <a:p>
                      <a:pPr algn="ctr"/>
                      <a:r>
                        <a:rPr lang="en-US" dirty="0" smtClean="0"/>
                        <a:t>(based on MLH1 count)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Justification /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</a:t>
                      </a:r>
                      <a:r>
                        <a:rPr lang="en-US" dirty="0" err="1" smtClean="0"/>
                        <a:t>Biv</a:t>
                      </a:r>
                      <a:r>
                        <a:rPr lang="en-US" dirty="0" smtClean="0"/>
                        <a:t> Pool vs Bins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Supported?</a:t>
                      </a:r>
                      <a:endParaRPr lang="en-US" dirty="0"/>
                    </a:p>
                  </a:txBody>
                  <a:tcPr/>
                </a:tc>
              </a:tr>
              <a:tr h="454741">
                <a:tc>
                  <a:txBody>
                    <a:bodyPr/>
                    <a:lstStyle/>
                    <a:p>
                      <a:r>
                        <a:rPr lang="en-US" dirty="0" smtClean="0"/>
                        <a:t>SC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Longer in 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Chromosome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smtClean="0"/>
                        <a:t>Axis is DSB / CO area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45474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Classes</a:t>
                      </a:r>
                    </a:p>
                    <a:p>
                      <a:r>
                        <a:rPr lang="en-US" baseline="0" dirty="0" smtClean="0"/>
                        <a:t>(1CO, 2CO)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More 2COs in 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gwRR</a:t>
                      </a:r>
                      <a:r>
                        <a:rPr lang="en-US" sz="1400" baseline="0" dirty="0" smtClean="0"/>
                        <a:t> = sum of chromosomes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</a:t>
                      </a:r>
                      <a:r>
                        <a:rPr lang="en-US" sz="1400" baseline="0" dirty="0" smtClean="0"/>
                        <a:t>SC ~ CO number)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784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InterFocal</a:t>
                      </a:r>
                      <a:r>
                        <a:rPr lang="en-US" baseline="0" dirty="0" smtClean="0"/>
                        <a:t> Distance (IFD</a:t>
                      </a:r>
                      <a:r>
                        <a:rPr lang="en-US" baseline="0" dirty="0" smtClean="0"/>
                        <a:t>)  (</a:t>
                      </a:r>
                      <a:r>
                        <a:rPr lang="en-US" baseline="0" dirty="0" smtClean="0"/>
                        <a:t>Interference)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Shorter </a:t>
                      </a:r>
                      <a:r>
                        <a:rPr lang="en-US" dirty="0" smtClean="0"/>
                        <a:t>IFD</a:t>
                      </a:r>
                      <a:r>
                        <a:rPr lang="en-US" baseline="0" dirty="0" smtClean="0"/>
                        <a:t> in PWD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/>
                        <a:t>(weaker inference)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</a:t>
                      </a:r>
                      <a:r>
                        <a:rPr lang="en-US" sz="1400" dirty="0" smtClean="0"/>
                        <a:t>interference)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(IFD could</a:t>
                      </a:r>
                      <a:r>
                        <a:rPr lang="en-US" sz="1400" baseline="0" dirty="0" smtClean="0"/>
                        <a:t> vary across bivalent lengths)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45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 Position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1CO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2CO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evolution / no difference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? (interference / regional bias)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Yes, </a:t>
                      </a:r>
                      <a:r>
                        <a:rPr lang="en-US" sz="1400" dirty="0" smtClean="0"/>
                        <a:t>shorter </a:t>
                      </a:r>
                      <a:r>
                        <a:rPr lang="en-US" sz="1400" dirty="0" err="1" smtClean="0"/>
                        <a:t>chrms</a:t>
                      </a:r>
                      <a:r>
                        <a:rPr lang="en-US" sz="1400" dirty="0" smtClean="0"/>
                        <a:t> will be closer to uniform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5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Telomere </a:t>
                      </a:r>
                      <a:r>
                        <a:rPr lang="en-US" dirty="0" smtClean="0"/>
                        <a:t>bias, Centromere suppression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PWD has weaker centromere suppression</a:t>
                      </a:r>
                      <a:r>
                        <a:rPr lang="en-US" baseline="0" dirty="0" smtClean="0"/>
                        <a:t> stronger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39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06" y="1825625"/>
            <a:ext cx="51635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59" y="2049462"/>
            <a:ext cx="5803441" cy="4351338"/>
          </a:xfrm>
        </p:spPr>
      </p:pic>
      <p:sp>
        <p:nvSpPr>
          <p:cNvPr id="7" name="TextBox 6"/>
          <p:cNvSpPr txBox="1"/>
          <p:nvPr/>
        </p:nvSpPr>
        <p:spPr>
          <a:xfrm>
            <a:off x="5426765" y="2683565"/>
            <a:ext cx="3331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if these are partially accurate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493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9" y="1027906"/>
            <a:ext cx="7114032" cy="533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51304" y="2266122"/>
            <a:ext cx="407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the correlation between single cell measures and multi-cell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63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(starting chapter 3)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667219" y="593367"/>
            <a:ext cx="6267326" cy="5505450"/>
            <a:chOff x="3094139" y="975167"/>
            <a:chExt cx="6267326" cy="5505450"/>
          </a:xfrm>
        </p:grpSpPr>
        <p:grpSp>
          <p:nvGrpSpPr>
            <p:cNvPr id="7" name="Group 6"/>
            <p:cNvGrpSpPr/>
            <p:nvPr/>
          </p:nvGrpSpPr>
          <p:grpSpPr>
            <a:xfrm>
              <a:off x="3094139" y="975167"/>
              <a:ext cx="6267326" cy="5505450"/>
              <a:chOff x="1432979" y="1161396"/>
              <a:chExt cx="6267326" cy="550545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814" r="25085"/>
              <a:stretch/>
            </p:blipFill>
            <p:spPr>
              <a:xfrm>
                <a:off x="1432979" y="1829270"/>
                <a:ext cx="5251600" cy="4837576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620"/>
              <a:stretch/>
            </p:blipFill>
            <p:spPr>
              <a:xfrm>
                <a:off x="6684579" y="1161396"/>
                <a:ext cx="1015726" cy="5505450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6674282" y="5519398"/>
              <a:ext cx="62567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KAZ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56008" y="2362200"/>
              <a:ext cx="77479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PWD</a:t>
              </a:r>
            </a:p>
            <a:p>
              <a:r>
                <a:rPr lang="en-US" dirty="0" smtClean="0"/>
                <a:t>MSM</a:t>
              </a:r>
              <a:endParaRPr lang="en-US" dirty="0"/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621617" y="1881285"/>
            <a:ext cx="4839586" cy="43513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 lnSpcReduction="10000"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Chapter 3, </a:t>
            </a:r>
            <a:r>
              <a:rPr lang="en-US" i="1" dirty="0" smtClean="0"/>
              <a:t>Comparison of meiotic features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(sexual dimorphism / evolution patterns)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Chrm</a:t>
            </a:r>
            <a:r>
              <a:rPr lang="en-US" dirty="0" smtClean="0"/>
              <a:t> agnostic / short and long bins)</a:t>
            </a:r>
          </a:p>
          <a:p>
            <a:pPr lvl="1"/>
            <a:r>
              <a:rPr lang="en-US" dirty="0" smtClean="0"/>
              <a:t>SC length, CO position, interference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r>
              <a:rPr lang="en-US" dirty="0" smtClean="0"/>
              <a:t>Start analysis on males from </a:t>
            </a:r>
            <a:r>
              <a:rPr lang="en-US" dirty="0" err="1" smtClean="0"/>
              <a:t>Musc</a:t>
            </a:r>
            <a:r>
              <a:rPr lang="en-US" dirty="0" smtClean="0"/>
              <a:t> strains PWD and KAZ</a:t>
            </a:r>
          </a:p>
          <a:p>
            <a:pPr lvl="1"/>
            <a:r>
              <a:rPr lang="en-US" dirty="0" smtClean="0"/>
              <a:t>(driven by initial MLH1 pattern 30%)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34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3" y="1318591"/>
            <a:ext cx="7114032" cy="533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51913" y="2445026"/>
            <a:ext cx="2623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if kinks affect SC length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29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mice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0341077"/>
              </p:ext>
            </p:extLst>
          </p:nvPr>
        </p:nvGraphicFramePr>
        <p:xfrm>
          <a:off x="282937" y="1804086"/>
          <a:ext cx="5813063" cy="3267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162"/>
                <a:gridCol w="1894877"/>
                <a:gridCol w="859012"/>
                <a:gridCol w="859012"/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 </a:t>
                      </a:r>
                      <a:r>
                        <a:rPr lang="en-US" dirty="0" err="1" smtClean="0"/>
                        <a:t>Biv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18may15_PWD_m1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18may15_PWD_m2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1apr16_PWD_m3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7.571429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6mar16_PWD_m1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7.857143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1apr16_PWD_m1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8.571429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1apr16_PWD_m2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8.571429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1mar15_PWD_m1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11.57143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471123"/>
              </p:ext>
            </p:extLst>
          </p:nvPr>
        </p:nvGraphicFramePr>
        <p:xfrm>
          <a:off x="8072256" y="1804086"/>
          <a:ext cx="5940306" cy="494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9620"/>
                <a:gridCol w="2350389"/>
                <a:gridCol w="540297"/>
              </a:tblGrid>
              <a:tr h="4125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Check </a:t>
                      </a:r>
                      <a:r>
                        <a:rPr lang="en-US" dirty="0" err="1" smtClean="0"/>
                        <a:t>Biv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21may18_KAZ_m2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30may18_KAZ_m1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8.285714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30may18_KAZ_m2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8.285714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30may18_KAZ_m3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8.285714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4dec17_KAZ_m1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8.857143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11jan18_KAZ_m2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9.714286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11jan18_KAZ_m3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9.714286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11jan18_KAZ_m4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9.714286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21may18_KAZ_m1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Y?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11feb18_KAZ_m1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702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9397" y="403761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RW’s algorithm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positions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712" y="1027906"/>
            <a:ext cx="6790476" cy="5561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5979"/>
          <a:stretch/>
        </p:blipFill>
        <p:spPr>
          <a:xfrm>
            <a:off x="-188259" y="1027906"/>
            <a:ext cx="5705388" cy="5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2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19861" y="1422376"/>
            <a:ext cx="4083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 chromosomes, average of 8 COs per nucleus</a:t>
            </a:r>
          </a:p>
          <a:p>
            <a:endParaRPr lang="en-US" sz="24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271487" y="1860827"/>
            <a:ext cx="2879387" cy="2334638"/>
            <a:chOff x="740620" y="3693620"/>
            <a:chExt cx="2879387" cy="2334638"/>
          </a:xfrm>
        </p:grpSpPr>
        <p:sp>
          <p:nvSpPr>
            <p:cNvPr id="4" name="Oval 3"/>
            <p:cNvSpPr/>
            <p:nvPr/>
          </p:nvSpPr>
          <p:spPr>
            <a:xfrm>
              <a:off x="740620" y="3693620"/>
              <a:ext cx="2879387" cy="23346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2647241" y="4374327"/>
              <a:ext cx="723988" cy="111066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 flipV="1">
              <a:off x="1674475" y="4470560"/>
              <a:ext cx="723988" cy="56344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1425697" y="4050007"/>
              <a:ext cx="407029" cy="475586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205501" y="4947584"/>
              <a:ext cx="1263126" cy="778932"/>
            </a:xfrm>
            <a:custGeom>
              <a:avLst/>
              <a:gdLst>
                <a:gd name="connsiteX0" fmla="*/ 0 w 1263126"/>
                <a:gd name="connsiteY0" fmla="*/ 0 h 778932"/>
                <a:gd name="connsiteX1" fmla="*/ 330740 w 1263126"/>
                <a:gd name="connsiteY1" fmla="*/ 680936 h 778932"/>
                <a:gd name="connsiteX2" fmla="*/ 836579 w 1263126"/>
                <a:gd name="connsiteY2" fmla="*/ 778212 h 778932"/>
                <a:gd name="connsiteX3" fmla="*/ 1225685 w 1263126"/>
                <a:gd name="connsiteY3" fmla="*/ 719847 h 778932"/>
                <a:gd name="connsiteX4" fmla="*/ 1225685 w 1263126"/>
                <a:gd name="connsiteY4" fmla="*/ 700391 h 7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26" h="778932">
                  <a:moveTo>
                    <a:pt x="0" y="0"/>
                  </a:moveTo>
                  <a:cubicBezTo>
                    <a:pt x="95655" y="275617"/>
                    <a:pt x="191310" y="551234"/>
                    <a:pt x="330740" y="680936"/>
                  </a:cubicBezTo>
                  <a:cubicBezTo>
                    <a:pt x="470170" y="810638"/>
                    <a:pt x="687422" y="771727"/>
                    <a:pt x="836579" y="778212"/>
                  </a:cubicBezTo>
                  <a:cubicBezTo>
                    <a:pt x="985736" y="784697"/>
                    <a:pt x="1160834" y="732817"/>
                    <a:pt x="1225685" y="719847"/>
                  </a:cubicBezTo>
                  <a:cubicBezTo>
                    <a:pt x="1290536" y="706877"/>
                    <a:pt x="1258110" y="703634"/>
                    <a:pt x="1225685" y="70039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3264224" y="459957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3070782" y="4350796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/>
            <p:cNvSpPr/>
            <p:nvPr/>
          </p:nvSpPr>
          <p:spPr>
            <a:xfrm>
              <a:off x="2819586" y="433325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/>
            <p:cNvSpPr/>
            <p:nvPr/>
          </p:nvSpPr>
          <p:spPr>
            <a:xfrm>
              <a:off x="3155879" y="5214350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/>
            <p:cNvSpPr/>
            <p:nvPr/>
          </p:nvSpPr>
          <p:spPr>
            <a:xfrm>
              <a:off x="3225313" y="494371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/>
            <p:cNvSpPr/>
            <p:nvPr/>
          </p:nvSpPr>
          <p:spPr>
            <a:xfrm>
              <a:off x="2670572" y="455818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/>
            <p:cNvSpPr/>
            <p:nvPr/>
          </p:nvSpPr>
          <p:spPr>
            <a:xfrm>
              <a:off x="2295563" y="464584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/>
            <p:cNvSpPr/>
            <p:nvPr/>
          </p:nvSpPr>
          <p:spPr>
            <a:xfrm>
              <a:off x="2082023" y="485659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271476" y="2401893"/>
            <a:ext cx="2879387" cy="2334638"/>
            <a:chOff x="4655175" y="3643716"/>
            <a:chExt cx="2879387" cy="2334638"/>
          </a:xfrm>
        </p:grpSpPr>
        <p:sp>
          <p:nvSpPr>
            <p:cNvPr id="19" name="Oval 18"/>
            <p:cNvSpPr/>
            <p:nvPr/>
          </p:nvSpPr>
          <p:spPr>
            <a:xfrm>
              <a:off x="4655175" y="3643716"/>
              <a:ext cx="2879387" cy="23346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561796" y="4324423"/>
              <a:ext cx="723988" cy="111066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 flipV="1">
              <a:off x="5589030" y="4420656"/>
              <a:ext cx="723988" cy="56344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5340252" y="4000103"/>
              <a:ext cx="407029" cy="475586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5120056" y="4897680"/>
              <a:ext cx="1263126" cy="778932"/>
            </a:xfrm>
            <a:custGeom>
              <a:avLst/>
              <a:gdLst>
                <a:gd name="connsiteX0" fmla="*/ 0 w 1263126"/>
                <a:gd name="connsiteY0" fmla="*/ 0 h 778932"/>
                <a:gd name="connsiteX1" fmla="*/ 330740 w 1263126"/>
                <a:gd name="connsiteY1" fmla="*/ 680936 h 778932"/>
                <a:gd name="connsiteX2" fmla="*/ 836579 w 1263126"/>
                <a:gd name="connsiteY2" fmla="*/ 778212 h 778932"/>
                <a:gd name="connsiteX3" fmla="*/ 1225685 w 1263126"/>
                <a:gd name="connsiteY3" fmla="*/ 719847 h 778932"/>
                <a:gd name="connsiteX4" fmla="*/ 1225685 w 1263126"/>
                <a:gd name="connsiteY4" fmla="*/ 700391 h 7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26" h="778932">
                  <a:moveTo>
                    <a:pt x="0" y="0"/>
                  </a:moveTo>
                  <a:cubicBezTo>
                    <a:pt x="95655" y="275617"/>
                    <a:pt x="191310" y="551234"/>
                    <a:pt x="330740" y="680936"/>
                  </a:cubicBezTo>
                  <a:cubicBezTo>
                    <a:pt x="470170" y="810638"/>
                    <a:pt x="687422" y="771727"/>
                    <a:pt x="836579" y="778212"/>
                  </a:cubicBezTo>
                  <a:cubicBezTo>
                    <a:pt x="985736" y="784697"/>
                    <a:pt x="1160834" y="732817"/>
                    <a:pt x="1225685" y="719847"/>
                  </a:cubicBezTo>
                  <a:cubicBezTo>
                    <a:pt x="1290536" y="706877"/>
                    <a:pt x="1258110" y="703634"/>
                    <a:pt x="1225685" y="70039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/>
            <p:cNvSpPr/>
            <p:nvPr/>
          </p:nvSpPr>
          <p:spPr>
            <a:xfrm>
              <a:off x="7178779" y="454966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6985337" y="430089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/>
            <p:cNvSpPr/>
            <p:nvPr/>
          </p:nvSpPr>
          <p:spPr>
            <a:xfrm>
              <a:off x="6734141" y="428335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5620821" y="399154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5550656" y="430921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/>
            <p:cNvSpPr/>
            <p:nvPr/>
          </p:nvSpPr>
          <p:spPr>
            <a:xfrm>
              <a:off x="7084382" y="494513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/>
            <p:cNvSpPr/>
            <p:nvPr/>
          </p:nvSpPr>
          <p:spPr>
            <a:xfrm>
              <a:off x="5352095" y="394414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/>
            <p:cNvSpPr/>
            <p:nvPr/>
          </p:nvSpPr>
          <p:spPr>
            <a:xfrm>
              <a:off x="6520132" y="446969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/>
            <p:cNvSpPr/>
            <p:nvPr/>
          </p:nvSpPr>
          <p:spPr>
            <a:xfrm>
              <a:off x="7018273" y="523413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68749" y="4260408"/>
            <a:ext cx="2879387" cy="2334638"/>
            <a:chOff x="286625" y="4009013"/>
            <a:chExt cx="2879387" cy="2334638"/>
          </a:xfrm>
        </p:grpSpPr>
        <p:sp>
          <p:nvSpPr>
            <p:cNvPr id="57" name="Oval 56"/>
            <p:cNvSpPr/>
            <p:nvPr/>
          </p:nvSpPr>
          <p:spPr>
            <a:xfrm>
              <a:off x="286625" y="4009013"/>
              <a:ext cx="2879387" cy="23346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2193246" y="4689720"/>
              <a:ext cx="723988" cy="111066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flipV="1">
              <a:off x="1220480" y="4785953"/>
              <a:ext cx="723988" cy="56344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971702" y="4365400"/>
              <a:ext cx="407029" cy="475586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751506" y="5262977"/>
              <a:ext cx="1263126" cy="778932"/>
            </a:xfrm>
            <a:custGeom>
              <a:avLst/>
              <a:gdLst>
                <a:gd name="connsiteX0" fmla="*/ 0 w 1263126"/>
                <a:gd name="connsiteY0" fmla="*/ 0 h 778932"/>
                <a:gd name="connsiteX1" fmla="*/ 330740 w 1263126"/>
                <a:gd name="connsiteY1" fmla="*/ 680936 h 778932"/>
                <a:gd name="connsiteX2" fmla="*/ 836579 w 1263126"/>
                <a:gd name="connsiteY2" fmla="*/ 778212 h 778932"/>
                <a:gd name="connsiteX3" fmla="*/ 1225685 w 1263126"/>
                <a:gd name="connsiteY3" fmla="*/ 719847 h 778932"/>
                <a:gd name="connsiteX4" fmla="*/ 1225685 w 1263126"/>
                <a:gd name="connsiteY4" fmla="*/ 700391 h 7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26" h="778932">
                  <a:moveTo>
                    <a:pt x="0" y="0"/>
                  </a:moveTo>
                  <a:cubicBezTo>
                    <a:pt x="95655" y="275617"/>
                    <a:pt x="191310" y="551234"/>
                    <a:pt x="330740" y="680936"/>
                  </a:cubicBezTo>
                  <a:cubicBezTo>
                    <a:pt x="470170" y="810638"/>
                    <a:pt x="687422" y="771727"/>
                    <a:pt x="836579" y="778212"/>
                  </a:cubicBezTo>
                  <a:cubicBezTo>
                    <a:pt x="985736" y="784697"/>
                    <a:pt x="1160834" y="732817"/>
                    <a:pt x="1225685" y="719847"/>
                  </a:cubicBezTo>
                  <a:cubicBezTo>
                    <a:pt x="1290536" y="706877"/>
                    <a:pt x="1258110" y="703634"/>
                    <a:pt x="1225685" y="70039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/>
            <p:cNvSpPr/>
            <p:nvPr/>
          </p:nvSpPr>
          <p:spPr>
            <a:xfrm>
              <a:off x="1254412" y="438606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/>
            <p:cNvSpPr/>
            <p:nvPr/>
          </p:nvSpPr>
          <p:spPr>
            <a:xfrm>
              <a:off x="864888" y="563882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/>
            <p:cNvSpPr/>
            <p:nvPr/>
          </p:nvSpPr>
          <p:spPr>
            <a:xfrm>
              <a:off x="2365591" y="464865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/>
            <p:cNvSpPr/>
            <p:nvPr/>
          </p:nvSpPr>
          <p:spPr>
            <a:xfrm>
              <a:off x="751506" y="544286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/>
            <p:cNvSpPr/>
            <p:nvPr/>
          </p:nvSpPr>
          <p:spPr>
            <a:xfrm>
              <a:off x="1068211" y="424641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/>
            <p:cNvSpPr/>
            <p:nvPr/>
          </p:nvSpPr>
          <p:spPr>
            <a:xfrm>
              <a:off x="2165367" y="4832759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/>
            <p:cNvSpPr/>
            <p:nvPr/>
          </p:nvSpPr>
          <p:spPr>
            <a:xfrm>
              <a:off x="1373063" y="5197373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/>
            <p:cNvSpPr/>
            <p:nvPr/>
          </p:nvSpPr>
          <p:spPr>
            <a:xfrm>
              <a:off x="1628028" y="517199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148874" y="1975382"/>
            <a:ext cx="2879387" cy="2334638"/>
            <a:chOff x="8134435" y="1651306"/>
            <a:chExt cx="2879387" cy="2334638"/>
          </a:xfrm>
        </p:grpSpPr>
        <p:sp>
          <p:nvSpPr>
            <p:cNvPr id="53" name="Oval 52"/>
            <p:cNvSpPr/>
            <p:nvPr/>
          </p:nvSpPr>
          <p:spPr>
            <a:xfrm rot="10955890">
              <a:off x="8134435" y="1651306"/>
              <a:ext cx="2879387" cy="23346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 rot="10955890">
              <a:off x="8387180" y="2157069"/>
              <a:ext cx="723988" cy="111066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0955890" flipV="1">
              <a:off x="9350906" y="2651970"/>
              <a:ext cx="723988" cy="56344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1"/>
            <p:cNvSpPr/>
            <p:nvPr/>
          </p:nvSpPr>
          <p:spPr>
            <a:xfrm rot="10955890">
              <a:off x="9895169" y="3178364"/>
              <a:ext cx="407029" cy="475586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0955890">
              <a:off x="9307045" y="1969097"/>
              <a:ext cx="1263126" cy="778932"/>
            </a:xfrm>
            <a:custGeom>
              <a:avLst/>
              <a:gdLst>
                <a:gd name="connsiteX0" fmla="*/ 0 w 1263126"/>
                <a:gd name="connsiteY0" fmla="*/ 0 h 778932"/>
                <a:gd name="connsiteX1" fmla="*/ 330740 w 1263126"/>
                <a:gd name="connsiteY1" fmla="*/ 680936 h 778932"/>
                <a:gd name="connsiteX2" fmla="*/ 836579 w 1263126"/>
                <a:gd name="connsiteY2" fmla="*/ 778212 h 778932"/>
                <a:gd name="connsiteX3" fmla="*/ 1225685 w 1263126"/>
                <a:gd name="connsiteY3" fmla="*/ 719847 h 778932"/>
                <a:gd name="connsiteX4" fmla="*/ 1225685 w 1263126"/>
                <a:gd name="connsiteY4" fmla="*/ 700391 h 7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26" h="778932">
                  <a:moveTo>
                    <a:pt x="0" y="0"/>
                  </a:moveTo>
                  <a:cubicBezTo>
                    <a:pt x="95655" y="275617"/>
                    <a:pt x="191310" y="551234"/>
                    <a:pt x="330740" y="680936"/>
                  </a:cubicBezTo>
                  <a:cubicBezTo>
                    <a:pt x="470170" y="810638"/>
                    <a:pt x="687422" y="771727"/>
                    <a:pt x="836579" y="778212"/>
                  </a:cubicBezTo>
                  <a:cubicBezTo>
                    <a:pt x="985736" y="784697"/>
                    <a:pt x="1160834" y="732817"/>
                    <a:pt x="1225685" y="719847"/>
                  </a:cubicBezTo>
                  <a:cubicBezTo>
                    <a:pt x="1290536" y="706877"/>
                    <a:pt x="1258110" y="703634"/>
                    <a:pt x="1225685" y="70039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/>
            <p:cNvSpPr/>
            <p:nvPr/>
          </p:nvSpPr>
          <p:spPr>
            <a:xfrm rot="10955890">
              <a:off x="9776152" y="265952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/>
            <p:cNvSpPr/>
            <p:nvPr/>
          </p:nvSpPr>
          <p:spPr>
            <a:xfrm rot="10955890">
              <a:off x="8325692" y="2712729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/>
            <p:cNvSpPr/>
            <p:nvPr/>
          </p:nvSpPr>
          <p:spPr>
            <a:xfrm rot="10955890">
              <a:off x="8803721" y="2964386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/>
            <p:cNvSpPr/>
            <p:nvPr/>
          </p:nvSpPr>
          <p:spPr>
            <a:xfrm rot="10955890">
              <a:off x="9317894" y="286449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/>
            <p:cNvSpPr/>
            <p:nvPr/>
          </p:nvSpPr>
          <p:spPr>
            <a:xfrm rot="10955890">
              <a:off x="9543853" y="1821529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/>
            <p:cNvSpPr/>
            <p:nvPr/>
          </p:nvSpPr>
          <p:spPr>
            <a:xfrm rot="10955890">
              <a:off x="10247582" y="214738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/>
            <p:cNvSpPr/>
            <p:nvPr/>
          </p:nvSpPr>
          <p:spPr>
            <a:xfrm rot="10955890">
              <a:off x="9885562" y="350678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/>
            <p:cNvSpPr/>
            <p:nvPr/>
          </p:nvSpPr>
          <p:spPr>
            <a:xfrm rot="10955890">
              <a:off x="8422114" y="218398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7634438" y="5661179"/>
            <a:ext cx="4302177" cy="5091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902" y="6051778"/>
            <a:ext cx="6411142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  <a:r>
              <a:rPr lang="en-US" sz="2400" dirty="0" smtClean="0"/>
              <a:t> phenomena of recombination positions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Obligatory CO</a:t>
            </a:r>
          </a:p>
          <a:p>
            <a:pPr lvl="1"/>
            <a:r>
              <a:rPr lang="en-US" sz="2400" dirty="0" smtClean="0"/>
              <a:t>&gt;1 CO per chromosome (arm)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Positive interference</a:t>
            </a:r>
          </a:p>
          <a:p>
            <a:r>
              <a:rPr lang="en-US" sz="2400" dirty="0" smtClean="0"/>
              <a:t>       Even spacing of COs</a:t>
            </a:r>
          </a:p>
          <a:p>
            <a:r>
              <a:rPr lang="en-US" sz="2400" dirty="0" smtClean="0"/>
              <a:t>3. CO homeostasis</a:t>
            </a:r>
          </a:p>
          <a:p>
            <a:r>
              <a:rPr lang="en-US" sz="2400" dirty="0" smtClean="0"/>
              <a:t>        Nonlinear relationship between precursors and mature COs</a:t>
            </a:r>
            <a:endParaRPr lang="en-US" sz="2400" dirty="0"/>
          </a:p>
        </p:txBody>
      </p:sp>
      <p:sp>
        <p:nvSpPr>
          <p:cNvPr id="82" name="Title 1"/>
          <p:cNvSpPr>
            <a:spLocks noGrp="1"/>
          </p:cNvSpPr>
          <p:nvPr>
            <p:ph type="title"/>
          </p:nvPr>
        </p:nvSpPr>
        <p:spPr>
          <a:xfrm>
            <a:off x="376774" y="227086"/>
            <a:ext cx="10515600" cy="1325563"/>
          </a:xfrm>
        </p:spPr>
        <p:txBody>
          <a:bodyPr/>
          <a:lstStyle/>
          <a:p>
            <a:r>
              <a:rPr lang="en-US" dirty="0" smtClean="0"/>
              <a:t>Background of CO patterning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71" y="2161469"/>
            <a:ext cx="4474606" cy="3679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003" y="1825625"/>
            <a:ext cx="5093171" cy="41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2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683" y="1152263"/>
            <a:ext cx="4743057" cy="459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0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Binned, SC lengths (from each cell take the shortest and longest 5)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1336"/>
          <a:stretch/>
        </p:blipFill>
        <p:spPr>
          <a:xfrm>
            <a:off x="3486754" y="1574941"/>
            <a:ext cx="1745715" cy="58994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45642" y="6286751"/>
            <a:ext cx="2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</a:t>
            </a:r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99347" y="6102085"/>
            <a:ext cx="2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#p-value = </a:t>
            </a:r>
            <a:r>
              <a:rPr lang="en-US" dirty="0" smtClean="0"/>
              <a:t>0.02131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199" y="1459193"/>
            <a:ext cx="4983688" cy="482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66236"/>
          <a:stretch/>
        </p:blipFill>
        <p:spPr>
          <a:xfrm>
            <a:off x="21883" y="1459192"/>
            <a:ext cx="2056321" cy="589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2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95" y="1027906"/>
            <a:ext cx="11123809" cy="5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82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529"/>
          <a:stretch/>
        </p:blipFill>
        <p:spPr>
          <a:xfrm>
            <a:off x="1417589" y="242047"/>
            <a:ext cx="9652657" cy="66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15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873" y="594373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Sampling of </a:t>
            </a:r>
            <a:r>
              <a:rPr lang="en-US" i="1" dirty="0" smtClean="0"/>
              <a:t>M. m. musculus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543" b="8383"/>
          <a:stretch/>
        </p:blipFill>
        <p:spPr>
          <a:xfrm>
            <a:off x="2402747" y="2370981"/>
            <a:ext cx="7421477" cy="3638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8959637" y="2954281"/>
            <a:ext cx="746011" cy="529964"/>
            <a:chOff x="9997165" y="1430028"/>
            <a:chExt cx="746011" cy="529964"/>
          </a:xfrm>
          <a:solidFill>
            <a:schemeClr val="accent2">
              <a:lumMod val="60000"/>
              <a:lumOff val="40000"/>
            </a:schemeClr>
          </a:solidFill>
        </p:grpSpPr>
        <p:cxnSp>
          <p:nvCxnSpPr>
            <p:cNvPr id="9" name="Straight Connector 8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17" name="Teardrop 16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hord 17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ardrop 19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14" name="Straight Connector 13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4259766" y="3749774"/>
            <a:ext cx="114857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CZECH II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259766" y="4265656"/>
            <a:ext cx="125711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PWD, PWK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84068" y="2547753"/>
            <a:ext cx="114857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KAZ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259767" y="2173335"/>
            <a:ext cx="70847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SKIVE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852746" y="6501835"/>
            <a:ext cx="851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https://natureecoevocommunity.nature.com/users/112451-jiri-forejt/posts/33713-chromosomal-reproductive-isolation-revisited</a:t>
            </a:r>
            <a:endParaRPr lang="en-US" sz="12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5788332" y="1850289"/>
            <a:ext cx="604686" cy="501999"/>
            <a:chOff x="9997165" y="1430028"/>
            <a:chExt cx="746011" cy="529964"/>
          </a:xfrm>
          <a:solidFill>
            <a:srgbClr val="FF0000"/>
          </a:solidFill>
        </p:grpSpPr>
        <p:cxnSp>
          <p:nvCxnSpPr>
            <p:cNvPr id="32" name="Straight Connector 31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40" name="Teardrop 39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hord 40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ardrop 42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37" name="Straight Connector 36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/>
          <p:cNvGrpSpPr/>
          <p:nvPr/>
        </p:nvGrpSpPr>
        <p:grpSpPr>
          <a:xfrm>
            <a:off x="6262921" y="4189781"/>
            <a:ext cx="659736" cy="428466"/>
            <a:chOff x="9997165" y="1430028"/>
            <a:chExt cx="746011" cy="529964"/>
          </a:xfrm>
          <a:solidFill>
            <a:srgbClr val="FF0000"/>
          </a:solidFill>
        </p:grpSpPr>
        <p:cxnSp>
          <p:nvCxnSpPr>
            <p:cNvPr id="59" name="Straight Connector 58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67" name="Teardrop 66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Chord 67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ardrop 69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64" name="Straight Connector 63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/>
          <p:cNvGrpSpPr/>
          <p:nvPr/>
        </p:nvGrpSpPr>
        <p:grpSpPr>
          <a:xfrm>
            <a:off x="6503864" y="3599123"/>
            <a:ext cx="563998" cy="437646"/>
            <a:chOff x="9997165" y="1430028"/>
            <a:chExt cx="746011" cy="529964"/>
          </a:xfrm>
          <a:solidFill>
            <a:srgbClr val="FF0000"/>
          </a:solidFill>
        </p:grpSpPr>
        <p:cxnSp>
          <p:nvCxnSpPr>
            <p:cNvPr id="72" name="Straight Connector 71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80" name="Teardrop 79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hord 80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ardrop 82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77" name="Straight Connector 76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056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7" y="613502"/>
            <a:ext cx="5859399" cy="51941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940" y="858273"/>
            <a:ext cx="5307158" cy="47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8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Male-specific Rec Landscape drives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7012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Bivalent level patterns are sexually </a:t>
            </a:r>
            <a:r>
              <a:rPr lang="en-US" dirty="0" err="1" smtClean="0"/>
              <a:t>dimorphimic</a:t>
            </a:r>
            <a:endParaRPr lang="en-US" dirty="0" smtClean="0"/>
          </a:p>
          <a:p>
            <a:r>
              <a:rPr lang="en-US" dirty="0" smtClean="0"/>
              <a:t>SACE model; </a:t>
            </a:r>
            <a:r>
              <a:rPr lang="en-US" b="1" dirty="0" smtClean="0"/>
              <a:t>S</a:t>
            </a:r>
            <a:r>
              <a:rPr lang="en-US" dirty="0" smtClean="0"/>
              <a:t>exually </a:t>
            </a:r>
            <a:r>
              <a:rPr lang="en-US" b="1" dirty="0" err="1" smtClean="0"/>
              <a:t>A</a:t>
            </a:r>
            <a:r>
              <a:rPr lang="en-US" dirty="0" err="1" smtClean="0"/>
              <a:t>natongistic</a:t>
            </a:r>
            <a:r>
              <a:rPr lang="en-US" dirty="0" smtClean="0"/>
              <a:t> </a:t>
            </a:r>
            <a:r>
              <a:rPr lang="en-US" b="1" dirty="0" smtClean="0"/>
              <a:t>C</a:t>
            </a:r>
            <a:r>
              <a:rPr lang="en-US" dirty="0" smtClean="0"/>
              <a:t>is </a:t>
            </a:r>
            <a:r>
              <a:rPr lang="en-US" b="1" dirty="0" smtClean="0"/>
              <a:t>E</a:t>
            </a:r>
            <a:r>
              <a:rPr lang="en-US" dirty="0" smtClean="0"/>
              <a:t>pistasis – SA </a:t>
            </a:r>
            <a:r>
              <a:rPr lang="en-US" dirty="0" err="1" smtClean="0"/>
              <a:t>interractions</a:t>
            </a:r>
            <a:r>
              <a:rPr lang="en-US" dirty="0" smtClean="0"/>
              <a:t> between promotor and genes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Alternative functional models:</a:t>
            </a:r>
          </a:p>
          <a:p>
            <a:pPr lvl="1"/>
            <a:r>
              <a:rPr lang="en-US" dirty="0" smtClean="0"/>
              <a:t>Pairing during bouquet (first CO placement)</a:t>
            </a:r>
          </a:p>
          <a:p>
            <a:pPr lvl="1"/>
            <a:r>
              <a:rPr lang="en-US" dirty="0" smtClean="0"/>
              <a:t>Balance across metaphase </a:t>
            </a:r>
            <a:r>
              <a:rPr lang="en-US" dirty="0" err="1" smtClean="0"/>
              <a:t>spidle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250" t="10666" r="35000" b="5333"/>
          <a:stretch/>
        </p:blipFill>
        <p:spPr>
          <a:xfrm rot="5400000">
            <a:off x="6918960" y="1002665"/>
            <a:ext cx="4114800" cy="5760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19508" y="6075362"/>
            <a:ext cx="488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Sardell</a:t>
            </a:r>
            <a:r>
              <a:rPr lang="en-US" dirty="0" smtClean="0"/>
              <a:t> and Kirkpatrick, 2019, American Naturalist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7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789570"/>
              </p:ext>
            </p:extLst>
          </p:nvPr>
        </p:nvGraphicFramePr>
        <p:xfrm>
          <a:off x="1453562" y="818508"/>
          <a:ext cx="9284876" cy="4891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908"/>
                <a:gridCol w="2227974"/>
                <a:gridCol w="1582998"/>
                <a:gridCol w="1582998"/>
                <a:gridCol w="1582998"/>
              </a:tblGrid>
              <a:tr h="111929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Prediction</a:t>
                      </a:r>
                    </a:p>
                    <a:p>
                      <a:pPr algn="ctr"/>
                      <a:r>
                        <a:rPr lang="en-US" dirty="0" smtClean="0"/>
                        <a:t>(based on MLH1 count)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Justification /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</a:t>
                      </a:r>
                      <a:r>
                        <a:rPr lang="en-US" dirty="0" err="1" smtClean="0"/>
                        <a:t>Biv</a:t>
                      </a:r>
                      <a:r>
                        <a:rPr lang="en-US" dirty="0" smtClean="0"/>
                        <a:t> Pool vs Bins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Novelty</a:t>
                      </a:r>
                      <a:endParaRPr lang="en-US" dirty="0"/>
                    </a:p>
                  </a:txBody>
                  <a:tcPr/>
                </a:tc>
              </a:tr>
              <a:tr h="454741">
                <a:tc>
                  <a:txBody>
                    <a:bodyPr/>
                    <a:lstStyle/>
                    <a:p>
                      <a:r>
                        <a:rPr lang="en-US" dirty="0" smtClean="0"/>
                        <a:t>SC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Longer in 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Chromosome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smtClean="0"/>
                        <a:t>Axis is DSB / CO area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5474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Classes</a:t>
                      </a:r>
                    </a:p>
                    <a:p>
                      <a:r>
                        <a:rPr lang="en-US" baseline="0" dirty="0" smtClean="0"/>
                        <a:t>(1CO, 2CO)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More 2COs in 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gwRR</a:t>
                      </a:r>
                      <a:r>
                        <a:rPr lang="en-US" sz="1400" baseline="0" dirty="0" smtClean="0"/>
                        <a:t> = sum of chromosomes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</a:t>
                      </a:r>
                      <a:r>
                        <a:rPr lang="en-US" sz="1400" baseline="0" dirty="0" smtClean="0"/>
                        <a:t>SC ~ CO number)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</a:t>
                      </a:r>
                      <a:endParaRPr lang="en-US" dirty="0"/>
                    </a:p>
                  </a:txBody>
                  <a:tcPr/>
                </a:tc>
              </a:tr>
              <a:tr h="7848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InterFocal</a:t>
                      </a:r>
                      <a:r>
                        <a:rPr lang="en-US" baseline="0" dirty="0" smtClean="0"/>
                        <a:t> Distance (IFD</a:t>
                      </a:r>
                      <a:r>
                        <a:rPr lang="en-US" baseline="0" dirty="0" smtClean="0"/>
                        <a:t>)  (</a:t>
                      </a:r>
                      <a:r>
                        <a:rPr lang="en-US" baseline="0" dirty="0" smtClean="0"/>
                        <a:t>Interference)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Shorter </a:t>
                      </a:r>
                      <a:r>
                        <a:rPr lang="en-US" dirty="0" smtClean="0"/>
                        <a:t>IFD</a:t>
                      </a:r>
                      <a:r>
                        <a:rPr lang="en-US" baseline="0" dirty="0" smtClean="0"/>
                        <a:t> in PWD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/>
                        <a:t>(weaker inference)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</a:t>
                      </a:r>
                      <a:r>
                        <a:rPr lang="en-US" sz="1400" dirty="0" smtClean="0"/>
                        <a:t>interference)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(IFD could</a:t>
                      </a:r>
                      <a:r>
                        <a:rPr lang="en-US" sz="1400" baseline="0" dirty="0" smtClean="0"/>
                        <a:t> vary across bivalent lengths)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5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 Position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1CO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2CO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evolution / no difference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? (interference / regional bias) 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Yes, </a:t>
                      </a:r>
                      <a:r>
                        <a:rPr lang="en-US" sz="1400" dirty="0" smtClean="0"/>
                        <a:t>shorter </a:t>
                      </a:r>
                      <a:r>
                        <a:rPr lang="en-US" sz="1400" dirty="0" err="1" smtClean="0"/>
                        <a:t>chrms</a:t>
                      </a:r>
                      <a:r>
                        <a:rPr lang="en-US" sz="1400" dirty="0" smtClean="0"/>
                        <a:t> will be closer to uniform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547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Telomere </a:t>
                      </a:r>
                      <a:r>
                        <a:rPr lang="en-US" dirty="0" smtClean="0"/>
                        <a:t>bias, Centromere suppression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PWD has weaker centromere suppression</a:t>
                      </a:r>
                      <a:r>
                        <a:rPr lang="en-US" baseline="0" dirty="0" smtClean="0"/>
                        <a:t> stronger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956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8" t="62006"/>
          <a:stretch/>
        </p:blipFill>
        <p:spPr>
          <a:xfrm>
            <a:off x="1114655" y="2044444"/>
            <a:ext cx="4737910" cy="3553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Curation of Auto Bivalent Data</a:t>
            </a:r>
            <a:endParaRPr lang="en-US" dirty="0"/>
          </a:p>
        </p:txBody>
      </p: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459491"/>
              </p:ext>
            </p:extLst>
          </p:nvPr>
        </p:nvGraphicFramePr>
        <p:xfrm>
          <a:off x="838200" y="2784188"/>
          <a:ext cx="510538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1075256"/>
                <a:gridCol w="1320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Curated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Auto.dataset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Mice (7-12 weeks)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Auto-Bivalents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(Total Expected, 19*73)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542</a:t>
                      </a:r>
                    </a:p>
                    <a:p>
                      <a:r>
                        <a:rPr lang="en-US" dirty="0" smtClean="0"/>
                        <a:t>    (1216)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740</a:t>
                      </a:r>
                    </a:p>
                    <a:p>
                      <a:r>
                        <a:rPr lang="en-US" dirty="0" smtClean="0"/>
                        <a:t>    (1387)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(+hand measures)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N.cells</a:t>
                      </a:r>
                      <a:r>
                        <a:rPr lang="en-US" dirty="0" smtClean="0"/>
                        <a:t> with all </a:t>
                      </a:r>
                      <a:r>
                        <a:rPr lang="en-US" dirty="0" err="1" smtClean="0"/>
                        <a:t>bivs</a:t>
                      </a:r>
                      <a:r>
                        <a:rPr lang="en-US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6817935" y="2229122"/>
            <a:ext cx="4730100" cy="4120560"/>
            <a:chOff x="6817935" y="2229122"/>
            <a:chExt cx="4730100" cy="4120560"/>
          </a:xfrm>
        </p:grpSpPr>
        <p:grpSp>
          <p:nvGrpSpPr>
            <p:cNvPr id="3" name="Group 2"/>
            <p:cNvGrpSpPr/>
            <p:nvPr/>
          </p:nvGrpSpPr>
          <p:grpSpPr>
            <a:xfrm>
              <a:off x="6817935" y="2275264"/>
              <a:ext cx="4730100" cy="4074418"/>
              <a:chOff x="6817935" y="2275264"/>
              <a:chExt cx="4730100" cy="4074418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6817935" y="2275264"/>
                <a:ext cx="4730100" cy="3889752"/>
                <a:chOff x="6743507" y="2699306"/>
                <a:chExt cx="4730100" cy="3889752"/>
              </a:xfrm>
            </p:grpSpPr>
            <p:pic>
              <p:nvPicPr>
                <p:cNvPr id="77" name="Picture 7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3507" y="2699306"/>
                  <a:ext cx="4730100" cy="3889752"/>
                </a:xfrm>
                <a:prstGeom prst="rect">
                  <a:avLst/>
                </a:prstGeom>
              </p:spPr>
            </p:pic>
            <p:cxnSp>
              <p:nvCxnSpPr>
                <p:cNvPr id="79" name="Straight Connector 78"/>
                <p:cNvCxnSpPr/>
                <p:nvPr/>
              </p:nvCxnSpPr>
              <p:spPr>
                <a:xfrm>
                  <a:off x="8686800" y="2976330"/>
                  <a:ext cx="0" cy="3335704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TextBox 82"/>
              <p:cNvSpPr txBox="1"/>
              <p:nvPr/>
            </p:nvSpPr>
            <p:spPr>
              <a:xfrm>
                <a:off x="7833449" y="5980350"/>
                <a:ext cx="319498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Bivalents </a:t>
                </a:r>
                <a:r>
                  <a:rPr lang="en-US" dirty="0" err="1" smtClean="0"/>
                  <a:t>ID’d</a:t>
                </a:r>
                <a:r>
                  <a:rPr lang="en-US" dirty="0" smtClean="0"/>
                  <a:t> per cell</a:t>
                </a:r>
                <a:endParaRPr lang="en-US" dirty="0"/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8841754" y="2229122"/>
              <a:ext cx="1966536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19 autosomes per cell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931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793" y="2190778"/>
            <a:ext cx="5215183" cy="4194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23" y="1846832"/>
            <a:ext cx="5642780" cy="4538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PWD have longer SC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4108" y="5637246"/>
            <a:ext cx="432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78.86            80.99            80.2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86620" y="5637246"/>
            <a:ext cx="396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88.3         95.75        86.19        84.96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29321" y="1821446"/>
            <a:ext cx="2323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KAZ pooled bivalents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73992" y="2006112"/>
            <a:ext cx="28795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PWD pooled bivalents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9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&lt;?PWD </a:t>
            </a:r>
            <a:r>
              <a:rPr lang="en-US" dirty="0"/>
              <a:t>have longer SC </a:t>
            </a:r>
            <a:r>
              <a:rPr lang="en-US" dirty="0" smtClean="0"/>
              <a:t>lengths&gt;?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8736"/>
          <a:stretch/>
        </p:blipFill>
        <p:spPr>
          <a:xfrm>
            <a:off x="4663293" y="1690688"/>
            <a:ext cx="6381962" cy="47038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21232" y="5591266"/>
            <a:ext cx="17188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PWD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56995" y="5591266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KAZ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815601"/>
              </p:ext>
            </p:extLst>
          </p:nvPr>
        </p:nvGraphicFramePr>
        <p:xfrm>
          <a:off x="579718" y="2400549"/>
          <a:ext cx="3669552" cy="3100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184"/>
                <a:gridCol w="1223184"/>
                <a:gridCol w="1223184"/>
              </a:tblGrid>
              <a:tr h="4531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3116">
                <a:tc>
                  <a:txBody>
                    <a:bodyPr/>
                    <a:lstStyle/>
                    <a:p>
                      <a:r>
                        <a:rPr lang="en-US" dirty="0" smtClean="0"/>
                        <a:t>All 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p-value = 2.285e-12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3116">
                <a:tc>
                  <a:txBody>
                    <a:bodyPr/>
                    <a:lstStyle/>
                    <a:p>
                      <a:r>
                        <a:rPr lang="en-US" dirty="0" smtClean="0"/>
                        <a:t>Shortest bin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0.02131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3116">
                <a:tc>
                  <a:txBody>
                    <a:bodyPr/>
                    <a:lstStyle/>
                    <a:p>
                      <a:r>
                        <a:rPr lang="en-US" dirty="0" smtClean="0"/>
                        <a:t>Longest</a:t>
                      </a:r>
                      <a:r>
                        <a:rPr lang="en-US" baseline="0" dirty="0" smtClean="0"/>
                        <a:t> bin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0.01495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31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799347" y="6102085"/>
            <a:ext cx="2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#p-value </a:t>
            </a:r>
            <a:r>
              <a:rPr lang="en-US" dirty="0" smtClean="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19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3434</TotalTime>
  <Words>1404</Words>
  <Application>Microsoft Office PowerPoint</Application>
  <PresentationFormat>Widescreen</PresentationFormat>
  <Paragraphs>385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Payseur Lab Meeting 7/17/19</vt:lpstr>
      <vt:lpstr>(starting chapter 3)</vt:lpstr>
      <vt:lpstr>Sampling of M. m. musculus</vt:lpstr>
      <vt:lpstr>Male-specific Rec Landscape drives evolution</vt:lpstr>
      <vt:lpstr>PowerPoint Presentation</vt:lpstr>
      <vt:lpstr>Curation of Auto Bivalent Data</vt:lpstr>
      <vt:lpstr>results</vt:lpstr>
      <vt:lpstr>PWD have longer SC lengths</vt:lpstr>
      <vt:lpstr>&lt;?PWD have longer SC lengths&gt;?</vt:lpstr>
      <vt:lpstr>PWD have more 2COs</vt:lpstr>
      <vt:lpstr>Interference, Interfocal Distances</vt:lpstr>
      <vt:lpstr>PowerPoint Presentation</vt:lpstr>
      <vt:lpstr>PowerPoint Presentation</vt:lpstr>
      <vt:lpstr>PowerPoint Presentation</vt:lpstr>
      <vt:lpstr>Position (not enough data?)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Target mice</vt:lpstr>
      <vt:lpstr>PowerPoint Presentation</vt:lpstr>
      <vt:lpstr>Normalized positions</vt:lpstr>
      <vt:lpstr>Background of CO patterning</vt:lpstr>
      <vt:lpstr>PowerPoint Presentation</vt:lpstr>
      <vt:lpstr>PowerPoint Presentation</vt:lpstr>
      <vt:lpstr>Binned, SC lengths (from each cell take the shortest and longest 5)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creator>PETERSON, APRIL L</dc:creator>
  <cp:lastModifiedBy>April Peterson</cp:lastModifiedBy>
  <cp:revision>92</cp:revision>
  <dcterms:created xsi:type="dcterms:W3CDTF">2019-07-05T14:26:43Z</dcterms:created>
  <dcterms:modified xsi:type="dcterms:W3CDTF">2019-07-17T12:48:30Z</dcterms:modified>
</cp:coreProperties>
</file>